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48" r:id="rId2"/>
  </p:sldMasterIdLst>
  <p:sldIdLst>
    <p:sldId id="256" r:id="rId3"/>
    <p:sldId id="257" r:id="rId4"/>
    <p:sldId id="258" r:id="rId5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3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53BC0B-5B2A-4591-B6ED-2F4EAE9DD9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28A4251-CE5B-443C-95F3-6575213C29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738C250-118F-4164-B24E-40C128CC57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5BED11-A0CD-44CE-B7E0-26B9CCAC3FB4}" type="datetimeFigureOut">
              <a:rPr lang="pt-BR" smtClean="0"/>
              <a:t>29/05/2020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0FC89B9-06D6-4C06-8FCB-0FD032DD1C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84E8713-FD9F-425F-9946-1B73D3A035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CCAA69-4769-4F16-999C-BC3BA65E9A7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230626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FDF7F3-F6AC-4DE6-969C-C777CA79F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D71BEA32-858D-4553-8173-17BA4AFD29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F6E3C0B-7AFA-4B82-9C61-3E7633DC1E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5BED11-A0CD-44CE-B7E0-26B9CCAC3FB4}" type="datetimeFigureOut">
              <a:rPr lang="pt-BR" smtClean="0"/>
              <a:t>29/05/2020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88B80B5-B1F3-4D2F-AF22-50580FBCE4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83386B9-B2F6-469E-A5FE-1D4146BD8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CCAA69-4769-4F16-999C-BC3BA65E9A7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804067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13AB5B6C-1BB6-46D5-B22D-D3C748F7C67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5C4C933D-A4B2-4B1E-9145-440A8940E5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C1B97A4-6485-4C93-8F3B-5DEBB976AC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5BED11-A0CD-44CE-B7E0-26B9CCAC3FB4}" type="datetimeFigureOut">
              <a:rPr lang="pt-BR" smtClean="0"/>
              <a:t>29/05/2020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2A29A08-6336-41FD-9AA3-993132DA16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1C9FE1F-175E-422A-8162-11D50ADD04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CCAA69-4769-4F16-999C-BC3BA65E9A7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621615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F7F1B98-9559-4FFB-B291-B511456F9B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CD33C57-4EA4-407D-819A-62CB0CE7CA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153DE66-D8C8-4DA0-8414-58C9290642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B9C21-F194-446A-B15B-95AEC5E2C89D}" type="datetimeFigureOut">
              <a:rPr lang="pt-BR" smtClean="0"/>
              <a:t>29/05/2020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1333C53-E750-43AB-B845-9605F57DBB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6AFAAB3-B342-428C-8D52-160B5283E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E98C2-CEBD-40F7-8E73-393BA8F29F0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038114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A4398E-7876-4640-AC68-73FEFB9246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C45E58F-EE50-49A5-82FD-435899B7B3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F73DCA6-A30A-4CB9-8116-FD063FD380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5BED11-A0CD-44CE-B7E0-26B9CCAC3FB4}" type="datetimeFigureOut">
              <a:rPr lang="pt-BR" smtClean="0"/>
              <a:t>29/05/2020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30014DA-07B1-4ED3-9C6D-BA0F3C5C14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04F382F-C1E4-40B0-8025-E305330A21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CCAA69-4769-4F16-999C-BC3BA65E9A7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918705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13DFC7-6195-4C54-A660-33C5913D1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2DE3473-BBAE-49DC-86C4-6A7B3C0AB2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0FF7169-8427-41A6-BB47-9488B4F13A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5BED11-A0CD-44CE-B7E0-26B9CCAC3FB4}" type="datetimeFigureOut">
              <a:rPr lang="pt-BR" smtClean="0"/>
              <a:t>29/05/2020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5B783B5-EE01-4612-AF90-F13038CBDD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B6F5433-31C6-4E3E-ADC7-BF6D5C27B3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CCAA69-4769-4F16-999C-BC3BA65E9A7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503155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33D788-E285-4E35-AEDA-9CFA8A246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93E1108-7C64-47CA-A546-8BE8FA780A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724FE642-5A26-4BB1-9BE6-E8A6928B75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74E9A158-B17D-447B-B81F-357E29049B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5BED11-A0CD-44CE-B7E0-26B9CCAC3FB4}" type="datetimeFigureOut">
              <a:rPr lang="pt-BR" smtClean="0"/>
              <a:t>29/05/2020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E5C5DA5-34FB-4235-BF3A-2F1D082333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30930C9-0177-4D65-ABF2-8C53FB71C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CCAA69-4769-4F16-999C-BC3BA65E9A7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558216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FD2BAD-57B3-42F7-A1C7-01881C674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B0D4A2F-E9BA-4B6D-8EC9-6275B1883C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944384BD-0039-4369-9461-D1EBAADAFA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EA211013-FC24-4C65-ABEC-7D32215991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5E83CE7F-6C8F-4A33-BDE2-D272B908F8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46F48106-65AD-4FDC-B4FF-D273BD4C6D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5BED11-A0CD-44CE-B7E0-26B9CCAC3FB4}" type="datetimeFigureOut">
              <a:rPr lang="pt-BR" smtClean="0"/>
              <a:t>29/05/2020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76FD8388-2C1A-4E1A-A22C-2516FD30F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A035AE49-F708-422A-A004-748C628A47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CCAA69-4769-4F16-999C-BC3BA65E9A7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512978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C8673C-067F-4D44-92AB-DF50BAD962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72DCC568-88A0-4850-B520-02CAAFF497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5BED11-A0CD-44CE-B7E0-26B9CCAC3FB4}" type="datetimeFigureOut">
              <a:rPr lang="pt-BR" smtClean="0"/>
              <a:t>29/05/2020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0C1E0DB7-0AE8-4B9E-8E0D-778FA68D97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B389B941-9C58-4BC7-B5B2-0EAED2438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CCAA69-4769-4F16-999C-BC3BA65E9A7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481451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89AA3745-42D4-46B1-8E8D-FED9C6CA9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5BED11-A0CD-44CE-B7E0-26B9CCAC3FB4}" type="datetimeFigureOut">
              <a:rPr lang="pt-BR" smtClean="0"/>
              <a:t>29/05/2020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0DC61629-B1A1-4176-A385-6F33BD743C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073D1780-9E1B-41BF-8AAE-55B147876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CCAA69-4769-4F16-999C-BC3BA65E9A7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925489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9319BB-930A-4EE3-B3BE-4E2D2A804C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084AFE0-49A2-4295-825B-65D613B8C1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F106F2FD-A050-46A3-BB43-45E578CADA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FDE87D3-DDC2-4A8C-B136-FC635F88B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5BED11-A0CD-44CE-B7E0-26B9CCAC3FB4}" type="datetimeFigureOut">
              <a:rPr lang="pt-BR" smtClean="0"/>
              <a:t>29/05/2020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9261366-8B73-4758-B951-3FEF73B607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F7927D17-4F31-4A9C-855B-BB95E94D42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CCAA69-4769-4F16-999C-BC3BA65E9A7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286150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4D2CEE-121E-4589-84CA-1A1E404D34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781BE9C1-7D50-41E7-A785-FD1BBC33D58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F468C596-6B80-42A9-8A15-84EAFB9867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60048C9-9F17-4151-8D1E-E8A4678BE4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5BED11-A0CD-44CE-B7E0-26B9CCAC3FB4}" type="datetimeFigureOut">
              <a:rPr lang="pt-BR" smtClean="0"/>
              <a:t>29/05/2020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6D394C7D-49C6-4037-AD49-64887D1EAB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6E25302-2308-4FB0-949F-3DDFBDB51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CCAA69-4769-4F16-999C-BC3BA65E9A7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994616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61E32AD3-71EA-4268-B190-7BEA597692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8999637-19FE-4F2F-851F-DFEAFB4D23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B9F5BF2-B2F7-4236-8213-2E7293E19D0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5BED11-A0CD-44CE-B7E0-26B9CCAC3FB4}" type="datetimeFigureOut">
              <a:rPr lang="pt-BR" smtClean="0"/>
              <a:t>29/05/2020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EB521D2-78C1-4B60-861A-33793BA5AC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D118F54-78C5-4062-BFA1-ECFEE12AFA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CCAA69-4769-4F16-999C-BC3BA65E9A7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271362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C9F4824C-A597-480E-9391-C170D8ECA9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1E4ABFA-089D-4E04-B766-F40BDC3313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C95D9D9-5832-49D1-AEB4-B9FF21F862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8B9C21-F194-446A-B15B-95AEC5E2C89D}" type="datetimeFigureOut">
              <a:rPr lang="pt-BR" smtClean="0"/>
              <a:t>29/05/2020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FC1D900-9220-41FA-9037-FB94D94E8D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6A2FDE0-39F7-4F99-A824-61E2CCE8FB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CE98C2-CEBD-40F7-8E73-393BA8F29F0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161808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3.svg"/><Relationship Id="rId7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5" Type="http://schemas.microsoft.com/office/2017/06/relationships/model3d" Target="../media/model3d1.glb"/><Relationship Id="rId4" Type="http://schemas.openxmlformats.org/officeDocument/2006/relationships/image" Target="../media/image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511C0E15-2481-47E9-8045-F3475A066FD1}"/>
              </a:ext>
            </a:extLst>
          </p:cNvPr>
          <p:cNvSpPr/>
          <p:nvPr/>
        </p:nvSpPr>
        <p:spPr>
          <a:xfrm>
            <a:off x="0" y="-39756"/>
            <a:ext cx="12192000" cy="3429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DA0D00A7-644F-4725-99E3-F0A762A25A40}"/>
              </a:ext>
            </a:extLst>
          </p:cNvPr>
          <p:cNvSpPr txBox="1"/>
          <p:nvPr/>
        </p:nvSpPr>
        <p:spPr>
          <a:xfrm>
            <a:off x="954159" y="368367"/>
            <a:ext cx="14179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chemeClr val="bg1"/>
                </a:solidFill>
              </a:rPr>
              <a:t>RPA</a:t>
            </a:r>
            <a:endParaRPr lang="pt-BR" sz="2400" b="1" dirty="0">
              <a:solidFill>
                <a:schemeClr val="bg1"/>
              </a:solidFill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325EE0AE-6D23-497F-A9F0-D86D5352D54D}"/>
              </a:ext>
            </a:extLst>
          </p:cNvPr>
          <p:cNvSpPr txBox="1"/>
          <p:nvPr/>
        </p:nvSpPr>
        <p:spPr>
          <a:xfrm>
            <a:off x="758686" y="1128131"/>
            <a:ext cx="507214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pt-BR" sz="1600" dirty="0">
                <a:solidFill>
                  <a:schemeClr val="bg1"/>
                </a:solidFill>
              </a:rPr>
              <a:t>Aplicação tecnológica de automação de processos que utiliza softwares “robôs”.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pt-BR" sz="1600" dirty="0">
                <a:solidFill>
                  <a:schemeClr val="bg1"/>
                </a:solidFill>
              </a:rPr>
              <a:t>Substitui tarefas muito repetitivas que possuem baixa importância ou operacionais de uma empresa. Imitando atuação de um ser humano executando as atividades em um computador.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pt-BR" sz="1600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pt-BR" sz="1400" dirty="0">
              <a:solidFill>
                <a:schemeClr val="bg1"/>
              </a:solidFill>
            </a:endParaRPr>
          </a:p>
        </p:txBody>
      </p: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3DB80FC7-822C-4C2E-BA9D-6D7D12FCA330}"/>
              </a:ext>
            </a:extLst>
          </p:cNvPr>
          <p:cNvCxnSpPr/>
          <p:nvPr/>
        </p:nvCxnSpPr>
        <p:spPr>
          <a:xfrm flipV="1">
            <a:off x="344556" y="209681"/>
            <a:ext cx="0" cy="746154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387EC89C-7F69-4172-917A-3D657F3F5E51}"/>
              </a:ext>
            </a:extLst>
          </p:cNvPr>
          <p:cNvCxnSpPr>
            <a:cxnSpLocks/>
          </p:cNvCxnSpPr>
          <p:nvPr/>
        </p:nvCxnSpPr>
        <p:spPr>
          <a:xfrm>
            <a:off x="331304" y="208289"/>
            <a:ext cx="854765" cy="1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to 15">
            <a:extLst>
              <a:ext uri="{FF2B5EF4-FFF2-40B4-BE49-F238E27FC236}">
                <a16:creationId xmlns:a16="http://schemas.microsoft.com/office/drawing/2014/main" id="{38115FB4-501D-44B6-BC61-B48F360FB39C}"/>
              </a:ext>
            </a:extLst>
          </p:cNvPr>
          <p:cNvCxnSpPr/>
          <p:nvPr/>
        </p:nvCxnSpPr>
        <p:spPr>
          <a:xfrm flipV="1">
            <a:off x="11734800" y="5795473"/>
            <a:ext cx="0" cy="746154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D0D19755-8614-466F-A010-219803E698C8}"/>
              </a:ext>
            </a:extLst>
          </p:cNvPr>
          <p:cNvCxnSpPr>
            <a:cxnSpLocks/>
          </p:cNvCxnSpPr>
          <p:nvPr/>
        </p:nvCxnSpPr>
        <p:spPr>
          <a:xfrm flipH="1">
            <a:off x="10986052" y="6541627"/>
            <a:ext cx="748748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7360F0FE-92A5-4F02-8EC7-BE0DA1066DA0}"/>
              </a:ext>
            </a:extLst>
          </p:cNvPr>
          <p:cNvSpPr txBox="1"/>
          <p:nvPr/>
        </p:nvSpPr>
        <p:spPr>
          <a:xfrm>
            <a:off x="7043530" y="1094528"/>
            <a:ext cx="4227444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pt-BR" sz="1600" dirty="0">
                <a:solidFill>
                  <a:schemeClr val="bg1"/>
                </a:solidFill>
              </a:rPr>
              <a:t>Otimização de Processos;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pt-BR" sz="1600" dirty="0">
                <a:solidFill>
                  <a:schemeClr val="bg1"/>
                </a:solidFill>
              </a:rPr>
              <a:t>Diminuição de erros;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pt-BR" sz="1600" dirty="0">
                <a:solidFill>
                  <a:schemeClr val="bg1"/>
                </a:solidFill>
              </a:rPr>
              <a:t>Otimização da equipe;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pt-BR" sz="1600" dirty="0">
                <a:solidFill>
                  <a:schemeClr val="bg1"/>
                </a:solidFill>
              </a:rPr>
              <a:t>Agilidade no atendimento;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pt-BR" sz="1600" dirty="0">
                <a:solidFill>
                  <a:schemeClr val="bg1"/>
                </a:solidFill>
              </a:rPr>
              <a:t>Execução sem interrupção;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pt-BR" sz="1600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pt-BR" sz="1400" dirty="0">
              <a:solidFill>
                <a:schemeClr val="bg1"/>
              </a:solidFill>
            </a:endParaRPr>
          </a:p>
        </p:txBody>
      </p:sp>
      <p:cxnSp>
        <p:nvCxnSpPr>
          <p:cNvPr id="27" name="Conector reto 26">
            <a:extLst>
              <a:ext uri="{FF2B5EF4-FFF2-40B4-BE49-F238E27FC236}">
                <a16:creationId xmlns:a16="http://schemas.microsoft.com/office/drawing/2014/main" id="{2A6B611B-EF67-424E-A613-CE6A7D261BAB}"/>
              </a:ext>
            </a:extLst>
          </p:cNvPr>
          <p:cNvCxnSpPr>
            <a:cxnSpLocks/>
          </p:cNvCxnSpPr>
          <p:nvPr/>
        </p:nvCxnSpPr>
        <p:spPr>
          <a:xfrm flipV="1">
            <a:off x="5950224" y="731606"/>
            <a:ext cx="0" cy="264192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to 29">
            <a:extLst>
              <a:ext uri="{FF2B5EF4-FFF2-40B4-BE49-F238E27FC236}">
                <a16:creationId xmlns:a16="http://schemas.microsoft.com/office/drawing/2014/main" id="{2C32E832-D93F-4F6F-8B9C-11381DB3CD7F}"/>
              </a:ext>
            </a:extLst>
          </p:cNvPr>
          <p:cNvCxnSpPr>
            <a:cxnSpLocks/>
          </p:cNvCxnSpPr>
          <p:nvPr/>
        </p:nvCxnSpPr>
        <p:spPr>
          <a:xfrm flipV="1">
            <a:off x="5936972" y="3372076"/>
            <a:ext cx="6633" cy="2796474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65E34679-2379-4034-95DD-C193C4CD762B}"/>
              </a:ext>
            </a:extLst>
          </p:cNvPr>
          <p:cNvSpPr txBox="1"/>
          <p:nvPr/>
        </p:nvSpPr>
        <p:spPr>
          <a:xfrm>
            <a:off x="758686" y="3554031"/>
            <a:ext cx="19480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002060"/>
                </a:solidFill>
              </a:rPr>
              <a:t>UiPath</a:t>
            </a:r>
            <a:endParaRPr lang="pt-BR" sz="2400" b="1" dirty="0">
              <a:solidFill>
                <a:srgbClr val="002060"/>
              </a:solidFill>
            </a:endParaRPr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69D29BB5-B711-42AE-A3A8-F70B122F9550}"/>
              </a:ext>
            </a:extLst>
          </p:cNvPr>
          <p:cNvSpPr txBox="1"/>
          <p:nvPr/>
        </p:nvSpPr>
        <p:spPr>
          <a:xfrm>
            <a:off x="593041" y="4200362"/>
            <a:ext cx="5237787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pt-BR" sz="1600" dirty="0">
                <a:solidFill>
                  <a:srgbClr val="002060"/>
                </a:solidFill>
              </a:rPr>
              <a:t>A hiperautomatização reúne vários componentes da automação de processos, integrando ferramentas e tecnologias que ampliam a capacidade de automatizar o trabalho.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pt-BR" sz="1600" dirty="0">
                <a:solidFill>
                  <a:srgbClr val="002060"/>
                </a:solidFill>
              </a:rPr>
              <a:t>Ela começa com a Automação Robótica de Processos (RPA), em sua essência, e expande a capacidade de automação com a inteligência artificial (AI), process mining, </a:t>
            </a:r>
            <a:r>
              <a:rPr lang="pt-BR" sz="1600" dirty="0" err="1">
                <a:solidFill>
                  <a:srgbClr val="002060"/>
                </a:solidFill>
              </a:rPr>
              <a:t>analytics</a:t>
            </a:r>
            <a:r>
              <a:rPr lang="pt-BR" sz="1600" dirty="0">
                <a:solidFill>
                  <a:srgbClr val="002060"/>
                </a:solidFill>
              </a:rPr>
              <a:t> e outras ferramentas avançadas.</a:t>
            </a:r>
            <a:br>
              <a:rPr lang="pt-BR" sz="1600" dirty="0"/>
            </a:br>
            <a:br>
              <a:rPr lang="pt-BR" sz="1600" dirty="0"/>
            </a:br>
            <a:endParaRPr lang="pt-BR" sz="1600" dirty="0">
              <a:solidFill>
                <a:srgbClr val="00206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pt-BR" sz="1400" dirty="0">
              <a:solidFill>
                <a:schemeClr val="bg1"/>
              </a:solidFill>
            </a:endParaRP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B303B3B8-15C7-47AE-BEB7-145F0B9C3BC0}"/>
              </a:ext>
            </a:extLst>
          </p:cNvPr>
          <p:cNvSpPr txBox="1"/>
          <p:nvPr/>
        </p:nvSpPr>
        <p:spPr>
          <a:xfrm>
            <a:off x="6919285" y="582758"/>
            <a:ext cx="29800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chemeClr val="bg1"/>
                </a:solidFill>
              </a:rPr>
              <a:t>Benefícios</a:t>
            </a:r>
            <a:endParaRPr lang="pt-BR" sz="2400" b="1" dirty="0">
              <a:solidFill>
                <a:schemeClr val="bg1"/>
              </a:solidFill>
            </a:endParaRP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ED0E5827-1F12-4D91-955A-204B25F8E068}"/>
              </a:ext>
            </a:extLst>
          </p:cNvPr>
          <p:cNvSpPr txBox="1"/>
          <p:nvPr/>
        </p:nvSpPr>
        <p:spPr>
          <a:xfrm>
            <a:off x="7137946" y="3800252"/>
            <a:ext cx="29800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rgbClr val="002060"/>
                </a:solidFill>
              </a:rPr>
              <a:t>Benefícios</a:t>
            </a:r>
            <a:endParaRPr lang="pt-BR" sz="2400" b="1" dirty="0">
              <a:solidFill>
                <a:srgbClr val="002060"/>
              </a:solidFill>
            </a:endParaRPr>
          </a:p>
        </p:txBody>
      </p: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8DE728DF-4B10-4573-81DD-64F982C1B69F}"/>
              </a:ext>
            </a:extLst>
          </p:cNvPr>
          <p:cNvSpPr txBox="1"/>
          <p:nvPr/>
        </p:nvSpPr>
        <p:spPr>
          <a:xfrm>
            <a:off x="6752804" y="4329968"/>
            <a:ext cx="422744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pt-BR" sz="1600" dirty="0">
                <a:solidFill>
                  <a:srgbClr val="002060"/>
                </a:solidFill>
              </a:rPr>
              <a:t>Recursos de Inteligência artificial;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pt-BR" sz="1600" dirty="0">
                <a:solidFill>
                  <a:srgbClr val="002060"/>
                </a:solidFill>
              </a:rPr>
              <a:t>Ferramenta automatizada de identificação dos processos;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pt-BR" sz="1600" dirty="0">
                <a:solidFill>
                  <a:srgbClr val="002060"/>
                </a:solidFill>
              </a:rPr>
              <a:t>Capacidade de envolvimento da mão de obra;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pt-BR" sz="1600" dirty="0">
                <a:solidFill>
                  <a:srgbClr val="002060"/>
                </a:solidFill>
              </a:rPr>
              <a:t>Análise Avançada;</a:t>
            </a:r>
          </a:p>
        </p:txBody>
      </p:sp>
    </p:spTree>
    <p:extLst>
      <p:ext uri="{BB962C8B-B14F-4D97-AF65-F5344CB8AC3E}">
        <p14:creationId xmlns:p14="http://schemas.microsoft.com/office/powerpoint/2010/main" val="39746483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169D286-F4D7-4C8B-A6BD-D05384C7F1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6">
            <a:extLst>
              <a:ext uri="{FF2B5EF4-FFF2-40B4-BE49-F238E27FC236}">
                <a16:creationId xmlns:a16="http://schemas.microsoft.com/office/drawing/2014/main" id="{39E8235E-135E-4261-8F54-2B316E493C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142164" y="610728"/>
            <a:ext cx="759618" cy="5710965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Freeform 7">
            <a:extLst>
              <a:ext uri="{FF2B5EF4-FFF2-40B4-BE49-F238E27FC236}">
                <a16:creationId xmlns:a16="http://schemas.microsoft.com/office/drawing/2014/main" id="{D4ED8EC3-4D57-4620-93CE-4E6661F09A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144437" y="343079"/>
            <a:ext cx="482654" cy="5521414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83BCB34A-2F40-4F41-8488-A134C1C155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045" y="340424"/>
            <a:ext cx="4630139" cy="5265795"/>
          </a:xfrm>
          <a:custGeom>
            <a:avLst/>
            <a:gdLst>
              <a:gd name="connsiteX0" fmla="*/ 0 w 4630139"/>
              <a:gd name="connsiteY0" fmla="*/ 0 h 5265795"/>
              <a:gd name="connsiteX1" fmla="*/ 4630139 w 4630139"/>
              <a:gd name="connsiteY1" fmla="*/ 0 h 5265795"/>
              <a:gd name="connsiteX2" fmla="*/ 4630139 w 4630139"/>
              <a:gd name="connsiteY2" fmla="*/ 5265795 h 5265795"/>
              <a:gd name="connsiteX3" fmla="*/ 0 w 4630139"/>
              <a:gd name="connsiteY3" fmla="*/ 5265795 h 5265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30139" h="5265795">
                <a:moveTo>
                  <a:pt x="0" y="0"/>
                </a:moveTo>
                <a:lnTo>
                  <a:pt x="4630139" y="0"/>
                </a:lnTo>
                <a:lnTo>
                  <a:pt x="4630139" y="5265795"/>
                </a:lnTo>
                <a:lnTo>
                  <a:pt x="0" y="526579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Imagem 4" descr="Fundo preto com letras brancas&#10;&#10;Descrição gerada automaticamente">
            <a:extLst>
              <a:ext uri="{FF2B5EF4-FFF2-40B4-BE49-F238E27FC236}">
                <a16:creationId xmlns:a16="http://schemas.microsoft.com/office/drawing/2014/main" id="{18083773-ACD1-4115-AD1C-5D4DBF7553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376" y="1432185"/>
            <a:ext cx="3343202" cy="3343202"/>
          </a:xfrm>
          <a:prstGeom prst="rect">
            <a:avLst/>
          </a:prstGeom>
        </p:spPr>
      </p:pic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F78382DC-4207-465E-B379-1E16448AA2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1780" y="1071563"/>
            <a:ext cx="7290218" cy="5242298"/>
          </a:xfrm>
          <a:custGeom>
            <a:avLst/>
            <a:gdLst>
              <a:gd name="connsiteX0" fmla="*/ 0 w 7290218"/>
              <a:gd name="connsiteY0" fmla="*/ 0 h 5242298"/>
              <a:gd name="connsiteX1" fmla="*/ 7290218 w 7290218"/>
              <a:gd name="connsiteY1" fmla="*/ 0 h 5242298"/>
              <a:gd name="connsiteX2" fmla="*/ 7290218 w 7290218"/>
              <a:gd name="connsiteY2" fmla="*/ 5242298 h 5242298"/>
              <a:gd name="connsiteX3" fmla="*/ 0 w 7290218"/>
              <a:gd name="connsiteY3" fmla="*/ 5242298 h 5242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90218" h="5242298">
                <a:moveTo>
                  <a:pt x="0" y="0"/>
                </a:moveTo>
                <a:lnTo>
                  <a:pt x="7290218" y="0"/>
                </a:lnTo>
                <a:lnTo>
                  <a:pt x="7290218" y="5242298"/>
                </a:lnTo>
                <a:lnTo>
                  <a:pt x="0" y="5242298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4" name="Gráfico 13" descr="Robô">
            <a:extLst>
              <a:ext uri="{FF2B5EF4-FFF2-40B4-BE49-F238E27FC236}">
                <a16:creationId xmlns:a16="http://schemas.microsoft.com/office/drawing/2014/main" id="{388A6B0A-B575-4EDF-9B5B-E286A4BB9E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70586" y="1239167"/>
            <a:ext cx="975422" cy="975422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BEFE5EF0-CFA9-4DC7-B89B-0E7C74A8EC09}"/>
              </a:ext>
            </a:extLst>
          </p:cNvPr>
          <p:cNvSpPr txBox="1"/>
          <p:nvPr/>
        </p:nvSpPr>
        <p:spPr>
          <a:xfrm>
            <a:off x="285750" y="573536"/>
            <a:ext cx="40481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latin typeface="Arial Nova" panose="020B0504020202020204" pitchFamily="34" charset="0"/>
              </a:rPr>
              <a:t>Como funcionaria o UIPATH?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F7D16ACB-AFDE-4D45-982F-3283616AE2EE}"/>
              </a:ext>
            </a:extLst>
          </p:cNvPr>
          <p:cNvSpPr/>
          <p:nvPr/>
        </p:nvSpPr>
        <p:spPr>
          <a:xfrm flipH="1">
            <a:off x="5455829" y="2382192"/>
            <a:ext cx="6098795" cy="28452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pt-BR" dirty="0"/>
              <a:t>O robô desenvolvido pela empresa SingleTec será responsável por avaliar os possíveis problemas que o Sistema Operacional do totem pode ter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pt-BR" dirty="0"/>
              <a:t>Ele já configurado seria capaz de fazer a varredura do sistema operacional, e caso haja algum problema, o mesmo estará programando para tirar o print da tela e enviar esse print para o NOC, onde ocorrerá a validação e inicio do ajuste no sistema</a:t>
            </a:r>
          </a:p>
        </p:txBody>
      </p:sp>
    </p:spTree>
    <p:extLst>
      <p:ext uri="{BB962C8B-B14F-4D97-AF65-F5344CB8AC3E}">
        <p14:creationId xmlns:p14="http://schemas.microsoft.com/office/powerpoint/2010/main" val="887934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169D286-F4D7-4C8B-A6BD-D05384C7F1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6">
            <a:extLst>
              <a:ext uri="{FF2B5EF4-FFF2-40B4-BE49-F238E27FC236}">
                <a16:creationId xmlns:a16="http://schemas.microsoft.com/office/drawing/2014/main" id="{39E8235E-135E-4261-8F54-2B316E493C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142164" y="610728"/>
            <a:ext cx="759618" cy="5710965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Freeform 7">
            <a:extLst>
              <a:ext uri="{FF2B5EF4-FFF2-40B4-BE49-F238E27FC236}">
                <a16:creationId xmlns:a16="http://schemas.microsoft.com/office/drawing/2014/main" id="{D4ED8EC3-4D57-4620-93CE-4E6661F09A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144437" y="343079"/>
            <a:ext cx="482654" cy="5521414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83BCB34A-2F40-4F41-8488-A134C1C155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045" y="340424"/>
            <a:ext cx="4630139" cy="5265795"/>
          </a:xfrm>
          <a:custGeom>
            <a:avLst/>
            <a:gdLst>
              <a:gd name="connsiteX0" fmla="*/ 0 w 4630139"/>
              <a:gd name="connsiteY0" fmla="*/ 0 h 5265795"/>
              <a:gd name="connsiteX1" fmla="*/ 4630139 w 4630139"/>
              <a:gd name="connsiteY1" fmla="*/ 0 h 5265795"/>
              <a:gd name="connsiteX2" fmla="*/ 4630139 w 4630139"/>
              <a:gd name="connsiteY2" fmla="*/ 5265795 h 5265795"/>
              <a:gd name="connsiteX3" fmla="*/ 0 w 4630139"/>
              <a:gd name="connsiteY3" fmla="*/ 5265795 h 5265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30139" h="5265795">
                <a:moveTo>
                  <a:pt x="0" y="0"/>
                </a:moveTo>
                <a:lnTo>
                  <a:pt x="4630139" y="0"/>
                </a:lnTo>
                <a:lnTo>
                  <a:pt x="4630139" y="5265795"/>
                </a:lnTo>
                <a:lnTo>
                  <a:pt x="0" y="526579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F78382DC-4207-465E-B379-1E16448AA2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1780" y="1071563"/>
            <a:ext cx="7290218" cy="5242298"/>
          </a:xfrm>
          <a:custGeom>
            <a:avLst/>
            <a:gdLst>
              <a:gd name="connsiteX0" fmla="*/ 0 w 7290218"/>
              <a:gd name="connsiteY0" fmla="*/ 0 h 5242298"/>
              <a:gd name="connsiteX1" fmla="*/ 7290218 w 7290218"/>
              <a:gd name="connsiteY1" fmla="*/ 0 h 5242298"/>
              <a:gd name="connsiteX2" fmla="*/ 7290218 w 7290218"/>
              <a:gd name="connsiteY2" fmla="*/ 5242298 h 5242298"/>
              <a:gd name="connsiteX3" fmla="*/ 0 w 7290218"/>
              <a:gd name="connsiteY3" fmla="*/ 5242298 h 5242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90218" h="5242298">
                <a:moveTo>
                  <a:pt x="0" y="0"/>
                </a:moveTo>
                <a:lnTo>
                  <a:pt x="7290218" y="0"/>
                </a:lnTo>
                <a:lnTo>
                  <a:pt x="7290218" y="5242298"/>
                </a:lnTo>
                <a:lnTo>
                  <a:pt x="0" y="5242298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4" name="Gráfico 13" descr="Robô">
            <a:extLst>
              <a:ext uri="{FF2B5EF4-FFF2-40B4-BE49-F238E27FC236}">
                <a16:creationId xmlns:a16="http://schemas.microsoft.com/office/drawing/2014/main" id="{388A6B0A-B575-4EDF-9B5B-E286A4BB9E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70586" y="1239167"/>
            <a:ext cx="975422" cy="975422"/>
          </a:xfrm>
          <a:prstGeom prst="rect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0737A8D3-4374-4A09-B2CB-162589E18EE5}"/>
              </a:ext>
            </a:extLst>
          </p:cNvPr>
          <p:cNvSpPr/>
          <p:nvPr/>
        </p:nvSpPr>
        <p:spPr>
          <a:xfrm>
            <a:off x="210436" y="473776"/>
            <a:ext cx="2920765" cy="6675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/>
              <a:t>O João  está efetuando a compra de crédito para seu bilhete</a:t>
            </a: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B62C20DA-F332-40B0-8C3C-5152C0266CA8}"/>
              </a:ext>
            </a:extLst>
          </p:cNvPr>
          <p:cNvSpPr/>
          <p:nvPr/>
        </p:nvSpPr>
        <p:spPr>
          <a:xfrm>
            <a:off x="271727" y="4837041"/>
            <a:ext cx="1940053" cy="6123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/>
              <a:t>Quando João foi colocar o valor de compra o totem parou...</a:t>
            </a:r>
          </a:p>
        </p:txBody>
      </p:sp>
      <p:pic>
        <p:nvPicPr>
          <p:cNvPr id="22" name="Imagem 21" descr="Uma imagem contendo mesa, forno&#10;&#10;Descrição gerada automaticamente">
            <a:extLst>
              <a:ext uri="{FF2B5EF4-FFF2-40B4-BE49-F238E27FC236}">
                <a16:creationId xmlns:a16="http://schemas.microsoft.com/office/drawing/2014/main" id="{04BDBD54-AD02-45A6-875C-E8BF817D40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248" y="1274688"/>
            <a:ext cx="1928813" cy="3429001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Modelo 3D 8" descr="Cartão de crédito de plástico">
                <a:extLst>
                  <a:ext uri="{FF2B5EF4-FFF2-40B4-BE49-F238E27FC236}">
                    <a16:creationId xmlns:a16="http://schemas.microsoft.com/office/drawing/2014/main" id="{479DADCB-A88D-47E2-B557-89938A0B3E41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 rot="4337628">
              <a:off x="2053191" y="3739641"/>
              <a:ext cx="345876" cy="196910"/>
            </p:xfrm>
            <a:graphic>
              <a:graphicData uri="http://schemas.microsoft.com/office/drawing/2017/model3d">
                <am3d:model3d r:embed="rId5">
                  <am3d:spPr>
                    <a:xfrm rot="4337628">
                      <a:off x="0" y="0"/>
                      <a:ext cx="345876" cy="196910"/>
                    </a:xfrm>
                    <a:prstGeom prst="rect">
                      <a:avLst/>
                    </a:prstGeom>
                  </am3d:spPr>
                  <am3d:camera>
                    <am3d:pos x="0" y="0" z="5519716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434589" d="1000000"/>
                    <am3d:preTrans dx="-24980" dy="-10921992" dz="-202215"/>
                    <am3d:scale>
                      <am3d:sx n="1000000" d="1000000"/>
                      <am3d:sy n="1000000" d="1000000"/>
                      <am3d:sz n="1000000" d="1000000"/>
                    </am3d:scale>
                    <am3d:rot ax="-2021351" ay="-560594" az="370372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37350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Modelo 3D 8" descr="Cartão de crédito de plástico">
                <a:extLst>
                  <a:ext uri="{FF2B5EF4-FFF2-40B4-BE49-F238E27FC236}">
                    <a16:creationId xmlns:a16="http://schemas.microsoft.com/office/drawing/2014/main" id="{479DADCB-A88D-47E2-B557-89938A0B3E4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 rot="4337628">
                <a:off x="2053191" y="3739641"/>
                <a:ext cx="345876" cy="19691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Imagem 2" descr="Homem de negócios inglês">
            <a:extLst>
              <a:ext uri="{FF2B5EF4-FFF2-40B4-BE49-F238E27FC236}">
                <a16:creationId xmlns:a16="http://schemas.microsoft.com/office/drawing/2014/main" id="{FDE8D85B-0DAB-48EF-B1C1-ED7003BFDCB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0776" y="2122784"/>
            <a:ext cx="871764" cy="3139856"/>
          </a:xfrm>
          <a:prstGeom prst="rect">
            <a:avLst/>
          </a:prstGeom>
        </p:spPr>
      </p:pic>
      <p:pic>
        <p:nvPicPr>
          <p:cNvPr id="24" name="Imagem 23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BAF191D9-D3FB-4A04-AD2C-6A04AEF1805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2125" y="1495523"/>
            <a:ext cx="2069528" cy="2763865"/>
          </a:xfrm>
          <a:prstGeom prst="rect">
            <a:avLst/>
          </a:prstGeom>
        </p:spPr>
      </p:pic>
      <p:sp>
        <p:nvSpPr>
          <p:cNvPr id="26" name="CaixaDeTexto 25">
            <a:extLst>
              <a:ext uri="{FF2B5EF4-FFF2-40B4-BE49-F238E27FC236}">
                <a16:creationId xmlns:a16="http://schemas.microsoft.com/office/drawing/2014/main" id="{CCE96988-F5C8-4970-9969-09ED2561281E}"/>
              </a:ext>
            </a:extLst>
          </p:cNvPr>
          <p:cNvSpPr txBox="1"/>
          <p:nvPr/>
        </p:nvSpPr>
        <p:spPr>
          <a:xfrm>
            <a:off x="7290220" y="4496883"/>
            <a:ext cx="25031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O robô tiraria print da tela e enviaria pro NOC.</a:t>
            </a:r>
          </a:p>
        </p:txBody>
      </p:sp>
    </p:spTree>
    <p:extLst>
      <p:ext uri="{BB962C8B-B14F-4D97-AF65-F5344CB8AC3E}">
        <p14:creationId xmlns:p14="http://schemas.microsoft.com/office/powerpoint/2010/main" val="3849587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12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6" grpId="0"/>
    </p:bld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721</TotalTime>
  <Words>255</Words>
  <Application>Microsoft Office PowerPoint</Application>
  <PresentationFormat>Widescreen</PresentationFormat>
  <Paragraphs>23</Paragraphs>
  <Slides>3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3</vt:i4>
      </vt:variant>
    </vt:vector>
  </HeadingPairs>
  <TitlesOfParts>
    <vt:vector size="10" baseType="lpstr">
      <vt:lpstr>Arial</vt:lpstr>
      <vt:lpstr>Arial Nova</vt:lpstr>
      <vt:lpstr>Calibri</vt:lpstr>
      <vt:lpstr>Calibri Light</vt:lpstr>
      <vt:lpstr>Wingdings</vt:lpstr>
      <vt:lpstr>Tema do Office</vt:lpstr>
      <vt:lpstr>Tema do Office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Isabella Maia</dc:creator>
  <cp:lastModifiedBy>Miguel Moreira</cp:lastModifiedBy>
  <cp:revision>7</cp:revision>
  <dcterms:created xsi:type="dcterms:W3CDTF">2020-05-26T00:29:24Z</dcterms:created>
  <dcterms:modified xsi:type="dcterms:W3CDTF">2020-05-29T22:06:51Z</dcterms:modified>
</cp:coreProperties>
</file>